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4" r:id="rId13"/>
    <p:sldId id="275" r:id="rId14"/>
    <p:sldId id="270" r:id="rId15"/>
    <p:sldId id="271" r:id="rId16"/>
    <p:sldId id="272" r:id="rId17"/>
    <p:sldId id="273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84"/>
    <p:restoredTop sz="94686"/>
  </p:normalViewPr>
  <p:slideViewPr>
    <p:cSldViewPr snapToGrid="0" snapToObjects="1">
      <p:cViewPr varScale="1">
        <p:scale>
          <a:sx n="77" d="100"/>
          <a:sy n="77" d="100"/>
        </p:scale>
        <p:origin x="18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4" name="Shape 16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ts val="5700"/>
              </a:lnSpc>
              <a:spcBef>
                <a:spcPts val="2100"/>
              </a:spcBef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>
            <a:spLocks noGrp="1"/>
          </p:cNvSpPr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Image"/>
          <p:cNvSpPr>
            <a:spLocks noGrp="1"/>
          </p:cNvSpPr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Image"/>
          <p:cNvSpPr>
            <a:spLocks noGrp="1"/>
          </p:cNvSpPr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allout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122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23" name="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24" name="Text"/>
          <p:cNvSpPr txBox="1">
            <a:spLocks noGrp="1"/>
          </p:cNvSpPr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33" name="Image"/>
          <p:cNvSpPr>
            <a:spLocks noGrp="1"/>
          </p:cNvSpPr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Johnny Appleseed"/>
          <p:cNvSpPr txBox="1">
            <a:spLocks noGrp="1"/>
          </p:cNvSpPr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Line"/>
          <p:cNvSpPr>
            <a:spLocks noGrp="1"/>
          </p:cNvSpPr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lnSpc>
                <a:spcPts val="5700"/>
              </a:lnSpc>
              <a:spcBef>
                <a:spcPts val="2100"/>
              </a:spcBef>
              <a:buClrTx/>
              <a:buSzTx/>
              <a:buFontTx/>
              <a:buNone/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ts val="5700"/>
              </a:lnSpc>
              <a:spcBef>
                <a:spcPts val="2100"/>
              </a:spcBef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34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3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ts val="5700"/>
              </a:lnSpc>
              <a:spcBef>
                <a:spcPts val="2100"/>
              </a:spcBef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5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ollidium: Seattle collision research tool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Collidium: Seattle collision research tool</a:t>
            </a:r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92" name="Image"/>
          <p:cNvSpPr>
            <a:spLocks noGrp="1"/>
          </p:cNvSpPr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Title Text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ts val="5700"/>
              </a:lnSpc>
              <a:spcBef>
                <a:spcPts val="2100"/>
              </a:spcBef>
              <a:defRPr sz="2333">
                <a:solidFill>
                  <a:srgbClr val="595959"/>
                </a:solidFill>
              </a:defRPr>
            </a:pPr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04800" cy="6756400"/>
          </a:xfrm>
          <a:prstGeom prst="rect">
            <a:avLst/>
          </a:prstGeom>
        </p:spPr>
      </p:pic>
      <p:sp>
        <p:nvSpPr>
          <p:cNvPr id="167" name="Line"/>
          <p:cNvSpPr>
            <a:spLocks noGrp="1"/>
          </p:cNvSpPr>
          <p:nvPr>
            <p:ph type="body" idx="14"/>
          </p:nvPr>
        </p:nvSpPr>
        <p:spPr>
          <a:xfrm flipV="1">
            <a:off x="323273" y="7919818"/>
            <a:ext cx="12192000" cy="263"/>
          </a:xfrm>
          <a:prstGeom prst="line">
            <a:avLst/>
          </a:prstGeom>
        </p:spPr>
        <p:txBody>
          <a:bodyPr/>
          <a:lstStyle/>
          <a:p>
            <a:pPr marL="0" indent="0" defTabSz="457200">
              <a:lnSpc>
                <a:spcPts val="5700"/>
              </a:lnSpc>
              <a:spcBef>
                <a:spcPts val="2100"/>
              </a:spcBef>
              <a:buClrTx/>
              <a:buSzTx/>
              <a:buFontTx/>
              <a:buNone/>
              <a:defRPr sz="2333">
                <a:solidFill>
                  <a:srgbClr val="595959"/>
                </a:solidFill>
              </a:defRPr>
            </a:pPr>
            <a:endParaRPr dirty="0"/>
          </a:p>
        </p:txBody>
      </p:sp>
      <p:sp>
        <p:nvSpPr>
          <p:cNvPr id="168" name="Collidium"/>
          <p:cNvSpPr txBox="1">
            <a:spLocks noGrp="1"/>
          </p:cNvSpPr>
          <p:nvPr>
            <p:ph type="title"/>
          </p:nvPr>
        </p:nvSpPr>
        <p:spPr>
          <a:xfrm>
            <a:off x="240146" y="8134563"/>
            <a:ext cx="12192000" cy="1619037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t>Collidium</a:t>
            </a:r>
          </a:p>
        </p:txBody>
      </p:sp>
      <p:sp>
        <p:nvSpPr>
          <p:cNvPr id="169" name="Seattle Collision research tool"/>
          <p:cNvSpPr txBox="1">
            <a:spLocks noGrp="1"/>
          </p:cNvSpPr>
          <p:nvPr>
            <p:ph type="body" sz="quarter" idx="1"/>
          </p:nvPr>
        </p:nvSpPr>
        <p:spPr>
          <a:xfrm>
            <a:off x="240146" y="5961941"/>
            <a:ext cx="12192000" cy="1803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A8000"/>
                </a:solidFill>
              </a:defRPr>
            </a:lvl1pPr>
          </a:lstStyle>
          <a:p>
            <a:r>
              <a:t>Seattle Collision research tool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pic>
        <p:nvPicPr>
          <p:cNvPr id="20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19178" y="2414118"/>
            <a:ext cx="5008299" cy="3808540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Project Compon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Project Components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pic>
        <p:nvPicPr>
          <p:cNvPr id="21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52650" y="2412354"/>
            <a:ext cx="9280277" cy="7214893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PRoject Compon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PRoject Components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06400" y="516342"/>
            <a:ext cx="11176000" cy="398058"/>
          </a:xfrm>
        </p:spPr>
        <p:txBody>
          <a:bodyPr/>
          <a:lstStyle/>
          <a:p>
            <a:r>
              <a:rPr lang="en-US" dirty="0" err="1"/>
              <a:t>Collidium</a:t>
            </a:r>
            <a:r>
              <a:rPr lang="en-US" dirty="0"/>
              <a:t>: Seattle collision research </a:t>
            </a:r>
            <a:r>
              <a:rPr lang="en-US" dirty="0" smtClean="0"/>
              <a:t>tool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Project Structure</a:t>
            </a:r>
            <a:endParaRPr lang="en-US" sz="4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06400" y="2743200"/>
            <a:ext cx="7041529" cy="7010400"/>
          </a:xfrm>
        </p:spPr>
        <p:txBody>
          <a:bodyPr>
            <a:normAutofit fontScale="70000" lnSpcReduction="20000"/>
          </a:bodyPr>
          <a:lstStyle/>
          <a:p>
            <a:pPr rtl="0" fontAlgn="base"/>
            <a:r>
              <a:rPr lang="en-US" sz="4000" dirty="0"/>
              <a:t>Started with </a:t>
            </a:r>
            <a:r>
              <a:rPr lang="en-US" sz="4000" dirty="0" err="1"/>
              <a:t>Shablona</a:t>
            </a:r>
            <a:r>
              <a:rPr lang="en-US" sz="4000" dirty="0"/>
              <a:t> template.</a:t>
            </a:r>
          </a:p>
          <a:p>
            <a:pPr rtl="0" fontAlgn="base"/>
            <a:r>
              <a:rPr lang="en-US" sz="4000" dirty="0"/>
              <a:t>Packaged database is ready to use but we also included the code to generate it. (Build code is segregated to prevent accidental run).</a:t>
            </a:r>
          </a:p>
          <a:p>
            <a:pPr rtl="0" fontAlgn="base"/>
            <a:r>
              <a:rPr lang="en-US" sz="4000" dirty="0"/>
              <a:t>The main user interface notebook is called </a:t>
            </a:r>
            <a:r>
              <a:rPr lang="en-US" sz="4000" dirty="0" err="1"/>
              <a:t>Collidium</a:t>
            </a:r>
            <a:r>
              <a:rPr lang="en-US" sz="4000" dirty="0"/>
              <a:t> and located in the project directory.</a:t>
            </a:r>
          </a:p>
          <a:p>
            <a:pPr rtl="0" fontAlgn="base"/>
            <a:r>
              <a:rPr lang="en-US" sz="4000" dirty="0"/>
              <a:t>Doc subfolder includes all presentations and design documents.</a:t>
            </a:r>
          </a:p>
          <a:p>
            <a:pPr rtl="0" fontAlgn="base"/>
            <a:r>
              <a:rPr lang="en-US" sz="4000" dirty="0"/>
              <a:t>Examples contains a pointer to the main </a:t>
            </a:r>
            <a:r>
              <a:rPr lang="en-US" sz="4000" dirty="0" err="1"/>
              <a:t>Jupyter</a:t>
            </a:r>
            <a:r>
              <a:rPr lang="en-US" sz="4000" dirty="0"/>
              <a:t> interface.</a:t>
            </a:r>
          </a:p>
          <a:p>
            <a:pPr rtl="0" fontAlgn="base"/>
            <a:r>
              <a:rPr lang="en-US" sz="4000" dirty="0"/>
              <a:t>Environment, Travis files, License (MIT), and README are in root directory.</a:t>
            </a:r>
          </a:p>
          <a:p>
            <a:endParaRPr lang="en-US" dirty="0"/>
          </a:p>
        </p:txBody>
      </p:sp>
      <p:pic>
        <p:nvPicPr>
          <p:cNvPr id="1026" name="Picture 2" descr="https://lh4.googleusercontent.com/-Gvg1T01tgrWIv3fWrZWCzDZXXrY8XB7_R6JXHvXKSui4s0z2wzuyMfd0dSO1h0pPK3Bttz2_zCL8ZxTE_dLrNiPlhs0qWAB-wbKn5e0X7gs7IDH4bNom11nh-Kvc4ZkEV2kOtBkGv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929" y="1064028"/>
            <a:ext cx="5556871" cy="8702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828640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06400" y="516342"/>
            <a:ext cx="11176000" cy="398058"/>
          </a:xfrm>
        </p:spPr>
        <p:txBody>
          <a:bodyPr/>
          <a:lstStyle/>
          <a:p>
            <a:r>
              <a:rPr lang="en-US" dirty="0" err="1"/>
              <a:t>Collidium</a:t>
            </a:r>
            <a:r>
              <a:rPr lang="en-US" dirty="0"/>
              <a:t>: Seattle collision research </a:t>
            </a:r>
            <a:r>
              <a:rPr lang="en-US" dirty="0" smtClean="0"/>
              <a:t>tool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Project Structure </a:t>
            </a:r>
            <a:r>
              <a:rPr lang="mr-IN" sz="4800" dirty="0" smtClean="0"/>
              <a:t>–</a:t>
            </a:r>
            <a:r>
              <a:rPr lang="en-US" sz="4800" dirty="0" smtClean="0"/>
              <a:t> Continuous Integration</a:t>
            </a:r>
            <a:endParaRPr lang="en-US" sz="4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06400" y="2984501"/>
            <a:ext cx="5961148" cy="5378104"/>
          </a:xfrm>
        </p:spPr>
        <p:txBody>
          <a:bodyPr>
            <a:normAutofit fontScale="92500" lnSpcReduction="10000"/>
          </a:bodyPr>
          <a:lstStyle/>
          <a:p>
            <a:pPr rtl="0" fontAlgn="base">
              <a:spcBef>
                <a:spcPts val="1500"/>
              </a:spcBef>
            </a:pPr>
            <a:r>
              <a:rPr lang="en-US" sz="3200" dirty="0" err="1"/>
              <a:t>Pylint</a:t>
            </a:r>
            <a:r>
              <a:rPr lang="en-US" sz="3200" dirty="0"/>
              <a:t>/PEP8</a:t>
            </a:r>
          </a:p>
          <a:p>
            <a:pPr rtl="0" fontAlgn="base">
              <a:spcBef>
                <a:spcPts val="1500"/>
              </a:spcBef>
            </a:pPr>
            <a:r>
              <a:rPr lang="en-US" sz="3200" dirty="0" err="1"/>
              <a:t>Unittest</a:t>
            </a:r>
            <a:r>
              <a:rPr lang="en-US" sz="3200" dirty="0"/>
              <a:t> Coverage</a:t>
            </a:r>
          </a:p>
          <a:p>
            <a:pPr rtl="0" fontAlgn="base">
              <a:spcBef>
                <a:spcPts val="1500"/>
              </a:spcBef>
            </a:pPr>
            <a:r>
              <a:rPr lang="en-US" sz="3200" dirty="0"/>
              <a:t>Dependency Checks</a:t>
            </a:r>
          </a:p>
          <a:p>
            <a:pPr lvl="1" rtl="0" fontAlgn="base">
              <a:spcBef>
                <a:spcPts val="1500"/>
              </a:spcBef>
            </a:pPr>
            <a:r>
              <a:rPr lang="en-US" sz="3200" dirty="0"/>
              <a:t>Interface requires Python 3.5+</a:t>
            </a:r>
          </a:p>
          <a:p>
            <a:pPr lvl="1" rtl="0" fontAlgn="base">
              <a:spcBef>
                <a:spcPts val="1500"/>
              </a:spcBef>
            </a:pPr>
            <a:r>
              <a:rPr lang="en-US" sz="3200" dirty="0"/>
              <a:t>Deprecated method warnings, e.g.: distance </a:t>
            </a:r>
            <a:r>
              <a:rPr lang="en-US" sz="3200" dirty="0" err="1"/>
              <a:t>calc</a:t>
            </a:r>
            <a:r>
              <a:rPr lang="en-US" sz="3200" dirty="0"/>
              <a:t> </a:t>
            </a:r>
            <a:r>
              <a:rPr lang="en-US" sz="3200" dirty="0" err="1" smtClean="0"/>
              <a:t>vincenty</a:t>
            </a:r>
            <a:endParaRPr lang="en-US" sz="3200" dirty="0"/>
          </a:p>
          <a:p>
            <a:pPr rtl="0" fontAlgn="base">
              <a:spcBef>
                <a:spcPts val="1500"/>
              </a:spcBef>
            </a:pPr>
            <a:r>
              <a:rPr lang="en-US" sz="3200" dirty="0"/>
              <a:t>Annoyance: coveralls checks test modules for coverage</a:t>
            </a:r>
          </a:p>
          <a:p>
            <a:endParaRPr lang="en-US" dirty="0"/>
          </a:p>
        </p:txBody>
      </p:sp>
      <p:pic>
        <p:nvPicPr>
          <p:cNvPr id="2052" name="Picture 4" descr="https://lh3.googleusercontent.com/14MWbugrGRsv0yl5Bzusf1vwhtfpfMR3b_WX4hTDlj1-fchThB31IOtNlz1vGyotPv9I66YLslHjaUQZtjzSenHgGjLiz1EGfZHcS3MdefhOgkjCsm3BS_hxjeEmIW7rJCozbpoXvu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923" y="2260600"/>
            <a:ext cx="6145877" cy="7114822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lh4.googleusercontent.com/Yc9WBakWqwMzhgu4boyQ9aIVFG405Ch5QZVA-3uCrKewgR3dooaSA6PQviuXsEI05aDyGQg0UuILgeG7S2UE8PQeKwJN_OyIgtuipevBzlXP82v4yPpE4Twkz-WoXSttQq5OJBPUih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775" y="2260600"/>
            <a:ext cx="4219194" cy="62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13050" y="8677410"/>
            <a:ext cx="5580598" cy="410369"/>
          </a:xfrm>
          <a:prstGeom prst="rect">
            <a:avLst/>
          </a:prstGeom>
          <a:noFill/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1" u="none" strike="noStrike" cap="none" spc="0" normalizeH="0" baseline="0" dirty="0" smtClean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User Interface Smoke</a:t>
            </a:r>
            <a:r>
              <a:rPr kumimoji="0" lang="en-US" sz="2000" b="0" i="1" u="none" strike="noStrike" cap="none" spc="0" normalizeH="0" dirty="0" smtClean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 Tests </a:t>
            </a:r>
            <a:r>
              <a:rPr kumimoji="0" lang="mr-IN" sz="2000" b="0" i="1" u="none" strike="noStrike" cap="none" spc="0" normalizeH="0" dirty="0" smtClean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–</a:t>
            </a:r>
            <a:r>
              <a:rPr kumimoji="0" lang="en-US" sz="2000" b="0" i="1" u="none" strike="noStrike" cap="none" spc="0" normalizeH="0" dirty="0" smtClean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 otherwise 100%</a:t>
            </a:r>
            <a:endParaRPr kumimoji="0" lang="en-US" sz="2000" b="0" i="1" u="none" strike="noStrike" cap="none" spc="0" normalizeH="0" baseline="0" dirty="0">
              <a:ln>
                <a:noFill/>
              </a:ln>
              <a:solidFill>
                <a:srgbClr val="838787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  <p:sp>
        <p:nvSpPr>
          <p:cNvPr id="8" name="Up Arrow 7"/>
          <p:cNvSpPr/>
          <p:nvPr/>
        </p:nvSpPr>
        <p:spPr>
          <a:xfrm rot="1211028">
            <a:off x="6733861" y="5900586"/>
            <a:ext cx="127910" cy="2842021"/>
          </a:xfrm>
          <a:prstGeom prst="upArrow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all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DIN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99647468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30" name="Lessons learne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rPr dirty="0"/>
              <a:t>Lessons learned</a:t>
            </a:r>
          </a:p>
        </p:txBody>
      </p:sp>
      <p:sp>
        <p:nvSpPr>
          <p:cNvPr id="231" name="Coordination and Collaboration in Gi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defRPr>
                <a:solidFill>
                  <a:srgbClr val="868686"/>
                </a:solidFill>
              </a:defRPr>
            </a:pPr>
            <a:r>
              <a:rPr dirty="0" smtClean="0"/>
              <a:t>Folium </a:t>
            </a:r>
            <a:r>
              <a:rPr dirty="0"/>
              <a:t>is an excellent mapping package, but making </a:t>
            </a:r>
            <a:r>
              <a:rPr lang="en-US" dirty="0" smtClean="0"/>
              <a:t>custom </a:t>
            </a:r>
            <a:r>
              <a:rPr dirty="0" smtClean="0"/>
              <a:t>visualizations </a:t>
            </a:r>
            <a:r>
              <a:rPr dirty="0"/>
              <a:t>can be overly </a:t>
            </a:r>
            <a:r>
              <a:rPr dirty="0" smtClean="0"/>
              <a:t>complex</a:t>
            </a:r>
            <a:endParaRPr dirty="0"/>
          </a:p>
          <a:p>
            <a:pPr>
              <a:defRPr>
                <a:solidFill>
                  <a:srgbClr val="868686"/>
                </a:solidFill>
              </a:defRPr>
            </a:pPr>
            <a:r>
              <a:rPr lang="en-US" dirty="0"/>
              <a:t>P</a:t>
            </a:r>
            <a:r>
              <a:rPr dirty="0" smtClean="0"/>
              <a:t>reproces</a:t>
            </a:r>
            <a:r>
              <a:rPr lang="en-US" dirty="0" smtClean="0"/>
              <a:t>s data as much as possible,</a:t>
            </a:r>
            <a:r>
              <a:rPr dirty="0" smtClean="0"/>
              <a:t> on </a:t>
            </a:r>
            <a:r>
              <a:rPr dirty="0" smtClean="0"/>
              <a:t>the fly data </a:t>
            </a:r>
            <a:r>
              <a:rPr dirty="0" smtClean="0"/>
              <a:t>processing</a:t>
            </a:r>
            <a:r>
              <a:rPr lang="en-US" dirty="0" smtClean="0"/>
              <a:t> slows things down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rPr lang="en-US" dirty="0" smtClean="0"/>
              <a:t>Consider test-driven design earlier in the process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rPr lang="en-US" dirty="0" smtClean="0"/>
              <a:t>Using </a:t>
            </a:r>
            <a:r>
              <a:rPr lang="en-US" dirty="0" err="1" smtClean="0"/>
              <a:t>Git</a:t>
            </a:r>
            <a:r>
              <a:rPr lang="en-US" dirty="0" smtClean="0"/>
              <a:t> for collaboration (</a:t>
            </a:r>
            <a:r>
              <a:rPr lang="en-US" dirty="0" err="1" smtClean="0"/>
              <a:t>Git</a:t>
            </a:r>
            <a:r>
              <a:rPr lang="en-US" dirty="0" smtClean="0"/>
              <a:t> Issues)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rPr lang="en-US" dirty="0" smtClean="0"/>
              <a:t>Travis </a:t>
            </a:r>
            <a:r>
              <a:rPr lang="en-US" dirty="0"/>
              <a:t>hangs for a long time when you have lots of commits close together and time-extensive </a:t>
            </a:r>
            <a:r>
              <a:rPr lang="en-US" dirty="0" smtClean="0"/>
              <a:t>testing (Use </a:t>
            </a:r>
            <a:r>
              <a:rPr lang="en-US" dirty="0"/>
              <a:t>[skip ci] </a:t>
            </a:r>
            <a:r>
              <a:rPr lang="en-US" dirty="0" smtClean="0"/>
              <a:t>in </a:t>
            </a:r>
            <a:r>
              <a:rPr lang="en-US" dirty="0"/>
              <a:t>commit </a:t>
            </a:r>
            <a:r>
              <a:rPr lang="en-US" dirty="0" smtClean="0"/>
              <a:t>message)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34" name="Updates since Last Wee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Updates since Last Week</a:t>
            </a:r>
          </a:p>
        </p:txBody>
      </p:sp>
      <p:sp>
        <p:nvSpPr>
          <p:cNvPr id="235" name="More minimalist Folium map detail…"/>
          <p:cNvSpPr txBox="1">
            <a:spLocks noGrp="1"/>
          </p:cNvSpPr>
          <p:nvPr>
            <p:ph type="body" sz="half" idx="1"/>
          </p:nvPr>
        </p:nvSpPr>
        <p:spPr>
          <a:xfrm>
            <a:off x="406400" y="2743200"/>
            <a:ext cx="6108676" cy="61087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M</a:t>
            </a:r>
            <a:r>
              <a:rPr dirty="0" smtClean="0"/>
              <a:t>ap detail</a:t>
            </a:r>
            <a:r>
              <a:rPr lang="en-US" dirty="0" smtClean="0"/>
              <a:t> widget</a:t>
            </a:r>
            <a:endParaRPr dirty="0"/>
          </a:p>
          <a:p>
            <a:r>
              <a:rPr dirty="0"/>
              <a:t>Color coding to better display increases and decreases in collisions</a:t>
            </a:r>
          </a:p>
          <a:p>
            <a:r>
              <a:rPr dirty="0"/>
              <a:t>Added map </a:t>
            </a:r>
            <a:r>
              <a:rPr dirty="0" smtClean="0"/>
              <a:t>labeling</a:t>
            </a:r>
            <a:r>
              <a:rPr lang="en-US" dirty="0" smtClean="0"/>
              <a:t> and </a:t>
            </a:r>
            <a:r>
              <a:rPr dirty="0" smtClean="0"/>
              <a:t>legend</a:t>
            </a:r>
            <a:endParaRPr dirty="0"/>
          </a:p>
        </p:txBody>
      </p:sp>
      <p:pic>
        <p:nvPicPr>
          <p:cNvPr id="236" name="Screen Shot 2018-06-04 at 11.12.31 PM.png" descr="Screen Shot 2018-06-04 at 11.12.3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91126" y="1254508"/>
            <a:ext cx="6362701" cy="3949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5076" y="5253183"/>
            <a:ext cx="6400824" cy="40813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40" name="Future Wor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Future Work</a:t>
            </a:r>
          </a:p>
        </p:txBody>
      </p:sp>
      <p:sp>
        <p:nvSpPr>
          <p:cNvPr id="241" name="Interactive, details on demand for specific building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>
              <a:defRPr>
                <a:solidFill>
                  <a:srgbClr val="868686"/>
                </a:solidFill>
              </a:defRPr>
            </a:pPr>
            <a:r>
              <a:rPr lang="en-US" dirty="0"/>
              <a:t>I</a:t>
            </a:r>
            <a:r>
              <a:rPr dirty="0" smtClean="0"/>
              <a:t>nteracti</a:t>
            </a:r>
            <a:r>
              <a:rPr lang="en-US" dirty="0" smtClean="0"/>
              <a:t>ve</a:t>
            </a:r>
            <a:r>
              <a:rPr dirty="0" smtClean="0"/>
              <a:t>, </a:t>
            </a:r>
            <a:r>
              <a:rPr dirty="0"/>
              <a:t>details on demand for specific buildings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rPr lang="en-US" dirty="0" smtClean="0"/>
              <a:t>Use of s</a:t>
            </a:r>
            <a:r>
              <a:rPr dirty="0" smtClean="0"/>
              <a:t>tatistics </a:t>
            </a:r>
            <a:r>
              <a:rPr lang="en-US" dirty="0" smtClean="0"/>
              <a:t>to better address the</a:t>
            </a:r>
            <a:r>
              <a:rPr dirty="0" smtClean="0"/>
              <a:t> </a:t>
            </a:r>
            <a:r>
              <a:rPr dirty="0"/>
              <a:t>research question, </a:t>
            </a:r>
            <a:r>
              <a:rPr lang="en-US" dirty="0" smtClean="0"/>
              <a:t>e.g. </a:t>
            </a:r>
            <a:r>
              <a:rPr dirty="0" smtClean="0"/>
              <a:t>statistical </a:t>
            </a:r>
            <a:r>
              <a:rPr dirty="0"/>
              <a:t>significance of increase/decrease in collisions, etc.</a:t>
            </a:r>
          </a:p>
          <a:p>
            <a:pPr>
              <a:defRPr>
                <a:solidFill>
                  <a:srgbClr val="868686"/>
                </a:solidFill>
              </a:defRPr>
            </a:pPr>
            <a:r>
              <a:rPr dirty="0"/>
              <a:t>Explore other types of </a:t>
            </a:r>
            <a:r>
              <a:rPr dirty="0" smtClean="0"/>
              <a:t>visualization</a:t>
            </a:r>
            <a:r>
              <a:rPr lang="en-US" dirty="0" smtClean="0"/>
              <a:t>s to convey changes in collision types</a:t>
            </a:r>
            <a:endParaRPr dirty="0"/>
          </a:p>
          <a:p>
            <a:r>
              <a:rPr lang="en-US" dirty="0"/>
              <a:t>More widget control/styling, adding multiple selects (which is supported by </a:t>
            </a:r>
            <a:r>
              <a:rPr lang="en-US" dirty="0" err="1"/>
              <a:t>CollidiumQuery</a:t>
            </a:r>
            <a:r>
              <a:rPr lang="en-US" dirty="0"/>
              <a:t>)</a:t>
            </a:r>
          </a:p>
          <a:p>
            <a:r>
              <a:rPr lang="en-US" dirty="0"/>
              <a:t>More object-oriented project </a:t>
            </a:r>
            <a:r>
              <a:rPr lang="en-US" dirty="0" smtClean="0"/>
              <a:t>structure</a:t>
            </a:r>
          </a:p>
          <a:p>
            <a:r>
              <a:rPr lang="en-US" dirty="0"/>
              <a:t>Generalize </a:t>
            </a:r>
            <a:r>
              <a:rPr lang="en-US" dirty="0" err="1"/>
              <a:t>CollidiumQuery</a:t>
            </a:r>
            <a:r>
              <a:rPr lang="en-US" dirty="0"/>
              <a:t> </a:t>
            </a:r>
            <a:r>
              <a:rPr lang="en-US" dirty="0" err="1" smtClean="0"/>
              <a:t>args</a:t>
            </a:r>
            <a:r>
              <a:rPr lang="en-US" dirty="0" smtClean="0"/>
              <a:t> using dictionary </a:t>
            </a:r>
            <a:r>
              <a:rPr lang="en-US" dirty="0"/>
              <a:t>structure </a:t>
            </a:r>
            <a:br>
              <a:rPr lang="en-US" dirty="0"/>
            </a:b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Image" descr="Image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6172" t="129" r="6044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44" name="Thank you!"/>
          <p:cNvSpPr txBox="1">
            <a:spLocks noGrp="1"/>
          </p:cNvSpPr>
          <p:nvPr>
            <p:ph type="title"/>
          </p:nvPr>
        </p:nvSpPr>
        <p:spPr>
          <a:xfrm>
            <a:off x="2006600" y="4349750"/>
            <a:ext cx="12192000" cy="2705100"/>
          </a:xfrm>
          <a:prstGeom prst="rect">
            <a:avLst/>
          </a:prstGeom>
        </p:spPr>
        <p:txBody>
          <a:bodyPr/>
          <a:lstStyle/>
          <a:p>
            <a:r>
              <a:t>Thank you!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72" name="We are developing five use cases for our targeted use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We are developing five use cases for our targeted users</a:t>
            </a:r>
          </a:p>
        </p:txBody>
      </p:sp>
      <p:sp>
        <p:nvSpPr>
          <p:cNvPr id="173" name="Each of these users wants information to help them support their agenda. Their priorities are:…"/>
          <p:cNvSpPr txBox="1">
            <a:spLocks noGrp="1"/>
          </p:cNvSpPr>
          <p:nvPr>
            <p:ph type="body" sz="quarter" idx="1"/>
          </p:nvPr>
        </p:nvSpPr>
        <p:spPr>
          <a:xfrm>
            <a:off x="406400" y="6668293"/>
            <a:ext cx="12192000" cy="2292827"/>
          </a:xfrm>
          <a:prstGeom prst="rect">
            <a:avLst/>
          </a:prstGeom>
        </p:spPr>
        <p:txBody>
          <a:bodyPr>
            <a:noAutofit/>
          </a:bodyPr>
          <a:lstStyle/>
          <a:p>
            <a:pPr marL="248920" indent="-248920" defTabSz="327152">
              <a:spcBef>
                <a:spcPts val="1500"/>
              </a:spcBef>
              <a:defRPr sz="2016" b="1">
                <a:latin typeface="Avenir Next"/>
                <a:ea typeface="Avenir Next"/>
                <a:cs typeface="Avenir Next"/>
                <a:sym typeface="Avenir Next"/>
              </a:defRPr>
            </a:pP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Each of these users wants information to help them support their agenda. Their priorities are:</a:t>
            </a:r>
          </a:p>
          <a:p>
            <a:pPr marL="497840" lvl="1" indent="-248920" defTabSz="327152">
              <a:spcBef>
                <a:spcPts val="1500"/>
              </a:spcBef>
              <a:defRPr sz="2016"/>
            </a:pP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Information is presented in a way that is easy to interpret</a:t>
            </a:r>
          </a:p>
          <a:p>
            <a:pPr marL="497840" lvl="1" indent="-248920" defTabSz="327152">
              <a:spcBef>
                <a:spcPts val="1500"/>
              </a:spcBef>
              <a:defRPr sz="2016"/>
            </a:pP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They can select options to focus on the questions that are most interesting to them</a:t>
            </a:r>
          </a:p>
        </p:txBody>
      </p:sp>
      <p:pic>
        <p:nvPicPr>
          <p:cNvPr id="17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6400" y="2590715"/>
            <a:ext cx="12598400" cy="37474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77" name="Use Cas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Use Cases</a:t>
            </a:r>
          </a:p>
        </p:txBody>
      </p:sp>
      <p:sp>
        <p:nvSpPr>
          <p:cNvPr id="178" name="Each of our use cases allows users to see visualizations of data that is filtered in different ways. These include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pPr marL="497840" lvl="1" indent="-248920" defTabSz="327152">
              <a:spcBef>
                <a:spcPts val="1500"/>
              </a:spcBef>
              <a:defRPr sz="2016"/>
            </a:pPr>
            <a:r>
              <a:rPr sz="2800" dirty="0">
                <a:latin typeface="Avenir Next Medium" charset="0"/>
                <a:ea typeface="Avenir Next Medium" charset="0"/>
                <a:cs typeface="Avenir Next Medium" charset="0"/>
              </a:rPr>
              <a:t>Each of our use cases allows users to see visualizations of data that is filtered in different ways. These include: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Time frame of construction: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want to see how collisions increased around buildings built in 2016”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Building type: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want to see how multifamily construction affects collisions. Now I just want to look at commercial construction”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Accident victims: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only want to see accidents that involve pedestrians or cyclists”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Accident severity: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only care about accidents with injuries”</a:t>
            </a:r>
          </a:p>
          <a:p>
            <a:pPr marL="942340" lvl="2" indent="-248920" defTabSz="327152">
              <a:spcBef>
                <a:spcPts val="1500"/>
              </a:spcBef>
              <a:defRPr sz="2016"/>
            </a:pP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  <a:sym typeface="Avenir Next"/>
              </a:rPr>
              <a:t>Distance between collision and construction:</a:t>
            </a:r>
            <a:r>
              <a:rPr sz="2400" b="1" dirty="0">
                <a:latin typeface="Avenir Next Medium" charset="0"/>
                <a:ea typeface="Avenir Next Medium" charset="0"/>
                <a:cs typeface="Avenir Next Medium" charset="0"/>
              </a:rPr>
              <a:t> </a:t>
            </a:r>
            <a:r>
              <a:rPr sz="2400" dirty="0">
                <a:latin typeface="Avenir Next Medium" charset="0"/>
                <a:ea typeface="Avenir Next Medium" charset="0"/>
                <a:cs typeface="Avenir Next Medium" charset="0"/>
              </a:rPr>
              <a:t>“I am interested in accidents that were directly adjacent to new construction” or “I want to see how accidents change up to a quarter mile from the new building.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81" name="Dem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Demo</a:t>
            </a:r>
          </a:p>
        </p:txBody>
      </p:sp>
      <p:pic>
        <p:nvPicPr>
          <p:cNvPr id="182" name="Screen Shot 2018-06-04 at 10.30.00 PM.png" descr="Screen Shot 2018-06-04 at 10.30.0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9735" y="2231263"/>
            <a:ext cx="11081974" cy="75099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85" name="Environm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Environment</a:t>
            </a:r>
          </a:p>
        </p:txBody>
      </p:sp>
      <p:sp>
        <p:nvSpPr>
          <p:cNvPr id="186" name="Compatible with Python 3.5 or later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7571360" cy="6108700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 marL="397763" indent="-276225" defTabSz="397763">
              <a:lnSpc>
                <a:spcPct val="120000"/>
              </a:lnSpc>
              <a:spcBef>
                <a:spcPts val="1800"/>
              </a:spcBef>
              <a:buClr>
                <a:srgbClr val="595959"/>
              </a:buClr>
              <a:buFont typeface="Arial"/>
              <a:buChar char="•"/>
              <a:defRPr sz="2436">
                <a:solidFill>
                  <a:srgbClr val="868686"/>
                </a:solidFill>
              </a:defRPr>
            </a:pPr>
            <a:r>
              <a:rPr sz="12800" dirty="0"/>
              <a:t>Compatible with Python 3.5 or later</a:t>
            </a:r>
          </a:p>
          <a:p>
            <a:pPr marL="397763" indent="-276225" defTabSz="397763">
              <a:lnSpc>
                <a:spcPct val="120000"/>
              </a:lnSpc>
              <a:spcBef>
                <a:spcPts val="1800"/>
              </a:spcBef>
              <a:buClr>
                <a:srgbClr val="595959"/>
              </a:buClr>
              <a:buFont typeface="Arial"/>
              <a:buChar char="•"/>
              <a:defRPr sz="2436">
                <a:solidFill>
                  <a:srgbClr val="868686"/>
                </a:solidFill>
              </a:defRPr>
            </a:pPr>
            <a:r>
              <a:rPr sz="12800" dirty="0"/>
              <a:t>Users can pip install package </a:t>
            </a:r>
            <a:r>
              <a:rPr sz="12800" dirty="0" smtClean="0"/>
              <a:t>requirements</a:t>
            </a:r>
            <a:r>
              <a:rPr lang="en-US" sz="12800" dirty="0" smtClean="0"/>
              <a:t> or use minimal environment</a:t>
            </a:r>
            <a:endParaRPr sz="12800" dirty="0"/>
          </a:p>
          <a:p>
            <a:pPr marL="397763" indent="-276225" defTabSz="397763">
              <a:lnSpc>
                <a:spcPct val="120000"/>
              </a:lnSpc>
              <a:spcBef>
                <a:spcPts val="1800"/>
              </a:spcBef>
              <a:buClr>
                <a:srgbClr val="595959"/>
              </a:buClr>
              <a:buFont typeface="Arial"/>
              <a:buChar char="•"/>
              <a:defRPr sz="2436" b="1">
                <a:solidFill>
                  <a:srgbClr val="868686"/>
                </a:solidFill>
                <a:latin typeface="Avenir Next"/>
                <a:ea typeface="Avenir Next"/>
                <a:cs typeface="Avenir Next"/>
                <a:sym typeface="Avenir Next"/>
              </a:defRPr>
            </a:pPr>
            <a:r>
              <a:rPr sz="12400" dirty="0">
                <a:latin typeface="Avenir Next Medium" charset="0"/>
                <a:ea typeface="Avenir Next Medium" charset="0"/>
                <a:cs typeface="Avenir Next Medium" charset="0"/>
              </a:rPr>
              <a:t>Package Dependencies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pandas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numpy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branca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folium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ipywidgets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868686"/>
                </a:solidFill>
              </a:defRPr>
            </a:pPr>
            <a:r>
              <a:rPr sz="12400" dirty="0"/>
              <a:t>geopy</a:t>
            </a:r>
          </a:p>
          <a:p>
            <a:pPr marL="795527" lvl="1" indent="-276225" defTabSz="397763">
              <a:lnSpc>
                <a:spcPct val="120000"/>
              </a:lnSpc>
              <a:spcBef>
                <a:spcPts val="800"/>
              </a:spcBef>
              <a:buClr>
                <a:srgbClr val="595959"/>
              </a:buClr>
              <a:buFont typeface="Arial"/>
              <a:buChar char="◦"/>
              <a:defRPr sz="2088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z="12400" dirty="0">
                <a:solidFill>
                  <a:srgbClr val="868686"/>
                </a:solidFill>
                <a:sym typeface="Avenir Next Medium"/>
              </a:rPr>
              <a:t>ipython</a:t>
            </a:r>
          </a:p>
        </p:txBody>
      </p:sp>
      <p:pic>
        <p:nvPicPr>
          <p:cNvPr id="187" name="Screen Shot 2018-06-05 at 10.14.02 AM.png" descr="Screen Shot 2018-06-05 at 10.14.02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64657" y="5959827"/>
            <a:ext cx="8006486" cy="34335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Screen Shot 2018-06-05 at 10.44.40 AM.png" descr="Screen Shot 2018-06-05 at 10.44.40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29745" y="3627614"/>
            <a:ext cx="6293702" cy="9860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91" name="Seattle open data porta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Seattle open data portal</a:t>
            </a:r>
          </a:p>
        </p:txBody>
      </p:sp>
      <p:pic>
        <p:nvPicPr>
          <p:cNvPr id="19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384896"/>
            <a:ext cx="13004800" cy="68380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195" name="Building Permit Data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Building Permit Dataset</a:t>
            </a:r>
          </a:p>
        </p:txBody>
      </p:sp>
      <p:sp>
        <p:nvSpPr>
          <p:cNvPr id="196" name="Contains information on 60,000 building permits (2014-2018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4500" indent="-444500">
              <a:defRPr sz="3100">
                <a:solidFill>
                  <a:srgbClr val="848787"/>
                </a:solidFill>
              </a:defRPr>
            </a:pPr>
            <a:r>
              <a:rPr dirty="0"/>
              <a:t>Contains information on 60,000 building permits (2014-2018)</a:t>
            </a:r>
          </a:p>
          <a:p>
            <a:pPr marL="444500" indent="-444500">
              <a:defRPr sz="3100">
                <a:solidFill>
                  <a:srgbClr val="848787"/>
                </a:solidFill>
              </a:defRPr>
            </a:pPr>
            <a:r>
              <a:rPr dirty="0"/>
              <a:t>Collidium only uses permit values greater than $1 million (440 buildings)</a:t>
            </a:r>
          </a:p>
        </p:txBody>
      </p:sp>
      <p:pic>
        <p:nvPicPr>
          <p:cNvPr id="19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8772" y="4922464"/>
            <a:ext cx="11175892" cy="35684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00" name="Collisions Data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Collisions Dataset</a:t>
            </a:r>
          </a:p>
        </p:txBody>
      </p:sp>
      <p:sp>
        <p:nvSpPr>
          <p:cNvPr id="201" name="Contains information on nearly 200,000 collisions from 2003-2018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1577916" cy="6108700"/>
          </a:xfrm>
          <a:prstGeom prst="rect">
            <a:avLst/>
          </a:prstGeom>
        </p:spPr>
        <p:txBody>
          <a:bodyPr/>
          <a:lstStyle/>
          <a:p>
            <a:pPr marL="444500" indent="-444500">
              <a:defRPr sz="3100"/>
            </a:pPr>
            <a:r>
              <a:rPr dirty="0"/>
              <a:t>Contains information on nearly 200,000 collisions from 2003-2018</a:t>
            </a:r>
          </a:p>
          <a:p>
            <a:pPr marL="444500" indent="-444500">
              <a:defRPr sz="3100"/>
            </a:pPr>
            <a:r>
              <a:rPr dirty="0"/>
              <a:t>Filtered for collisions occurring 2013 or later, </a:t>
            </a:r>
            <a:r>
              <a:rPr lang="en-US" dirty="0" smtClean="0"/>
              <a:t>occurring </a:t>
            </a:r>
            <a:r>
              <a:rPr dirty="0" smtClean="0"/>
              <a:t>within </a:t>
            </a:r>
            <a:r>
              <a:rPr dirty="0"/>
              <a:t>1,500 feet and one year of an active building permit</a:t>
            </a:r>
          </a:p>
        </p:txBody>
      </p:sp>
      <p:pic>
        <p:nvPicPr>
          <p:cNvPr id="202" name="Screen Shot 2018-06-05 at 9.40.44 AM.png" descr="Screen Shot 2018-06-05 at 9.40.4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80453" y="5193915"/>
            <a:ext cx="8643894" cy="45596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ollidium: Seattle collision research tool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Collidium: Seattle collision research tool</a:t>
            </a:r>
          </a:p>
        </p:txBody>
      </p:sp>
      <p:sp>
        <p:nvSpPr>
          <p:cNvPr id="205" name="Collidium Databas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Collidium Database</a:t>
            </a:r>
          </a:p>
        </p:txBody>
      </p:sp>
      <p:sp>
        <p:nvSpPr>
          <p:cNvPr id="206" name="Collidium Database Construc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har char="‣"/>
              <a:defRPr b="1">
                <a:latin typeface="Avenir Next"/>
                <a:ea typeface="Avenir Next"/>
                <a:cs typeface="Avenir Next"/>
                <a:sym typeface="Avenir Next"/>
              </a:defRPr>
            </a:pPr>
            <a:r>
              <a:t>Collidium Database Construction</a:t>
            </a:r>
          </a:p>
          <a:p>
            <a:pPr marL="1320800" lvl="1" indent="-660400">
              <a:buClrTx/>
              <a:buSzPct val="100000"/>
              <a:buFontTx/>
              <a:buAutoNum type="arabicPeriod"/>
            </a:pPr>
            <a:r>
              <a:t>Estimate distances between collisions and building permits</a:t>
            </a:r>
          </a:p>
          <a:p>
            <a:pPr marL="1320800" lvl="1" indent="-660400">
              <a:buClrTx/>
              <a:buSzPct val="100000"/>
              <a:buFontTx/>
              <a:buAutoNum type="arabicPeriod"/>
            </a:pPr>
            <a:r>
              <a:t>Link together collisions and building permits based on criteria</a:t>
            </a:r>
          </a:p>
          <a:p>
            <a:pPr marL="1320800" lvl="1" indent="-660400">
              <a:buClrTx/>
              <a:buSzPct val="100000"/>
              <a:buFontTx/>
              <a:buAutoNum type="arabicPeriod"/>
            </a:pPr>
            <a:r>
              <a:t>Convert into database, access with SQLite queries when interacting with Folium maps.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703</Words>
  <Application>Microsoft Macintosh PowerPoint</Application>
  <PresentationFormat>Custom</PresentationFormat>
  <Paragraphs>87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Avenir Next</vt:lpstr>
      <vt:lpstr>Avenir Next Medium</vt:lpstr>
      <vt:lpstr>DIN Alternate</vt:lpstr>
      <vt:lpstr>DIN Condensed</vt:lpstr>
      <vt:lpstr>Helvetica Neue</vt:lpstr>
      <vt:lpstr>Arial</vt:lpstr>
      <vt:lpstr>New_Template7</vt:lpstr>
      <vt:lpstr>Collidium</vt:lpstr>
      <vt:lpstr>We are developing five use cases for our targeted users</vt:lpstr>
      <vt:lpstr>Use Cases</vt:lpstr>
      <vt:lpstr>Demo</vt:lpstr>
      <vt:lpstr>Environment</vt:lpstr>
      <vt:lpstr>Seattle open data portal</vt:lpstr>
      <vt:lpstr>Building Permit Dataset</vt:lpstr>
      <vt:lpstr>Collisions Dataset</vt:lpstr>
      <vt:lpstr>Collidium Database</vt:lpstr>
      <vt:lpstr>Project Components</vt:lpstr>
      <vt:lpstr>PRoject Components</vt:lpstr>
      <vt:lpstr>Project Structure</vt:lpstr>
      <vt:lpstr>Project Structure – Continuous Integration</vt:lpstr>
      <vt:lpstr>Lessons learned</vt:lpstr>
      <vt:lpstr>Updates since Last Week</vt:lpstr>
      <vt:lpstr>Future Work</vt:lpstr>
      <vt:lpstr>Thank you!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Collidium</dc:title>
  <cp:lastModifiedBy>Daniel White</cp:lastModifiedBy>
  <cp:revision>15</cp:revision>
  <dcterms:modified xsi:type="dcterms:W3CDTF">2018-06-05T23:05:33Z</dcterms:modified>
</cp:coreProperties>
</file>